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3"/>
  </p:normalViewPr>
  <p:slideViewPr>
    <p:cSldViewPr snapToGrid="0" snapToObjects="1">
      <p:cViewPr varScale="1">
        <p:scale>
          <a:sx n="120" d="100"/>
          <a:sy n="120" d="100"/>
        </p:scale>
        <p:origin x="2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7100E-DDDB-2344-A8CF-662C9ACF17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1B2331-B56E-9840-B43F-A4BD3138BC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843BFC-30C9-4549-A453-2CD6D769B4C2}"/>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CCA7257C-ADA6-7B40-987B-4485A117E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52028D-6339-7F48-AF7A-B5A5142C6800}"/>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2377769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23FEC-C1BC-3241-8CFD-4D187A9AF2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434B93-2378-6B44-AFD8-132A198DC57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9C8192-CBAB-E14E-952A-4822F1475502}"/>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410A3D54-ED05-5349-9888-60E6F7FDEC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49FAE5-4661-CF44-8970-D8DCA5478121}"/>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1086036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E8368D-203A-164F-9317-4406586CF8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810B8F-E059-E14C-AAB4-EB9B2F942BB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4A3A4D-8040-734F-8A52-63539839C353}"/>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E15F9E67-9F9C-DB4A-B865-290AC9167C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F4466B-1258-B24D-843A-B3DE5D77816B}"/>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3067894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DA901-3AD0-2846-B143-5D8B338D91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44200F-0D41-A240-B392-916682008D0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B9E079-DBCB-3940-B15B-AB8587428041}"/>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98EEE3CE-262B-4D4B-AD3A-1CF13D7B6F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01E81C-6663-3347-B228-7A16B953E0A8}"/>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1903168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438E4-FAF7-D240-AD47-E2E36F947D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7FFD6A-2E68-9B45-B404-576E209796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F2B7E39-55F6-264E-83C0-A1DE2583F7A2}"/>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C72DF8CC-400E-2E4A-BA0A-D245D933F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112A21-C96E-7D4D-8373-D50D3D07F78C}"/>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1602197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0B43C-99EA-CF4E-AF8B-DDAE12C364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5E197-5143-7C42-A43C-151E182796F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F578271-C28A-894E-BDCE-1E8EAAC5A81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0FF2B00-1B4B-1F46-836D-524744B5EF80}"/>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6" name="Footer Placeholder 5">
            <a:extLst>
              <a:ext uri="{FF2B5EF4-FFF2-40B4-BE49-F238E27FC236}">
                <a16:creationId xmlns:a16="http://schemas.microsoft.com/office/drawing/2014/main" id="{9F590494-3B98-A140-B75C-CEF43BC51A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6FD9BE-3F14-D440-878F-72109CD1B84C}"/>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1863876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E888A-005C-EE4A-8947-526FB17DBF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F73BF0-86D7-5B48-B496-A0F1EB3C35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34FF7AF-CC87-A840-9A36-C940D2D69CA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E3E272-D1DF-8A4F-A28F-554F2E7624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92F684C-5BAA-594D-AAF6-BAF510670CC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9130D3-6C82-984E-A50E-D86A1C791BC0}"/>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8" name="Footer Placeholder 7">
            <a:extLst>
              <a:ext uri="{FF2B5EF4-FFF2-40B4-BE49-F238E27FC236}">
                <a16:creationId xmlns:a16="http://schemas.microsoft.com/office/drawing/2014/main" id="{E21CFAFD-476D-DA47-B8DC-A42D5F231F8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F36C41-C67C-984E-AC7E-D36A64AA73F5}"/>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371593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CD9EB-93A9-534C-BE2A-095356FCB3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C9BE79-219B-F14C-9646-44B76C9CF950}"/>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4" name="Footer Placeholder 3">
            <a:extLst>
              <a:ext uri="{FF2B5EF4-FFF2-40B4-BE49-F238E27FC236}">
                <a16:creationId xmlns:a16="http://schemas.microsoft.com/office/drawing/2014/main" id="{5FFEA3E9-B35F-F548-8187-9AC6901CF65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A2FF61C-B4BB-784B-A9DC-DBFCC767182F}"/>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963916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370F81-13F2-914D-8929-18F9D152417F}"/>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3" name="Footer Placeholder 2">
            <a:extLst>
              <a:ext uri="{FF2B5EF4-FFF2-40B4-BE49-F238E27FC236}">
                <a16:creationId xmlns:a16="http://schemas.microsoft.com/office/drawing/2014/main" id="{C95DF2C2-D002-0543-B7FB-8F44B5CA9D3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20CE597-AB42-5745-85F3-2264EE265618}"/>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274091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43686-EEAC-F24F-93FA-4865263EDC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3D88CC-0886-9F4E-AC8A-403EFDBB23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65273A7-D6A1-6C49-8007-8A4338A973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925EA2-1015-BF48-AE6B-4F507E914763}"/>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6" name="Footer Placeholder 5">
            <a:extLst>
              <a:ext uri="{FF2B5EF4-FFF2-40B4-BE49-F238E27FC236}">
                <a16:creationId xmlns:a16="http://schemas.microsoft.com/office/drawing/2014/main" id="{B7FFEF8C-7F3E-C04A-A901-FD36829658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3B8F0D-1104-D142-B6AA-E9DB75207233}"/>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2544030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A0EB1-59FC-734B-9B24-51EA4237AD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8B6B997-A02B-A94F-BB54-AA3E38B322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4C1D77-835D-4E41-968B-89EF8BE9B6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A17083-549D-F147-9306-890C0D3D50DC}"/>
              </a:ext>
            </a:extLst>
          </p:cNvPr>
          <p:cNvSpPr>
            <a:spLocks noGrp="1"/>
          </p:cNvSpPr>
          <p:nvPr>
            <p:ph type="dt" sz="half" idx="10"/>
          </p:nvPr>
        </p:nvSpPr>
        <p:spPr/>
        <p:txBody>
          <a:bodyPr/>
          <a:lstStyle/>
          <a:p>
            <a:fld id="{DDA1A35F-B0F7-554F-9D7A-48D869899120}" type="datetimeFigureOut">
              <a:rPr lang="en-US" smtClean="0"/>
              <a:t>6/18/18</a:t>
            </a:fld>
            <a:endParaRPr lang="en-US"/>
          </a:p>
        </p:txBody>
      </p:sp>
      <p:sp>
        <p:nvSpPr>
          <p:cNvPr id="6" name="Footer Placeholder 5">
            <a:extLst>
              <a:ext uri="{FF2B5EF4-FFF2-40B4-BE49-F238E27FC236}">
                <a16:creationId xmlns:a16="http://schemas.microsoft.com/office/drawing/2014/main" id="{937D73B7-E390-4848-AB70-71ED552896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9C6ECB-5D65-2141-9729-7EA2213BE630}"/>
              </a:ext>
            </a:extLst>
          </p:cNvPr>
          <p:cNvSpPr>
            <a:spLocks noGrp="1"/>
          </p:cNvSpPr>
          <p:nvPr>
            <p:ph type="sldNum" sz="quarter" idx="12"/>
          </p:nvPr>
        </p:nvSpPr>
        <p:spPr/>
        <p:txBody>
          <a:bodyPr/>
          <a:lstStyle/>
          <a:p>
            <a:fld id="{A45603FC-E698-BF41-8CDC-DE46BC7EB834}" type="slidenum">
              <a:rPr lang="en-US" smtClean="0"/>
              <a:t>‹#›</a:t>
            </a:fld>
            <a:endParaRPr lang="en-US"/>
          </a:p>
        </p:txBody>
      </p:sp>
    </p:spTree>
    <p:extLst>
      <p:ext uri="{BB962C8B-B14F-4D97-AF65-F5344CB8AC3E}">
        <p14:creationId xmlns:p14="http://schemas.microsoft.com/office/powerpoint/2010/main" val="390227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28710C-4CCC-904E-AF31-CD8555E0AA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4FE09A2-FE90-0144-BB87-9CC1E0A00A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51CBE9-B1AC-1A43-975A-E19F95273C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A1A35F-B0F7-554F-9D7A-48D869899120}" type="datetimeFigureOut">
              <a:rPr lang="en-US" smtClean="0"/>
              <a:t>6/18/18</a:t>
            </a:fld>
            <a:endParaRPr lang="en-US"/>
          </a:p>
        </p:txBody>
      </p:sp>
      <p:sp>
        <p:nvSpPr>
          <p:cNvPr id="5" name="Footer Placeholder 4">
            <a:extLst>
              <a:ext uri="{FF2B5EF4-FFF2-40B4-BE49-F238E27FC236}">
                <a16:creationId xmlns:a16="http://schemas.microsoft.com/office/drawing/2014/main" id="{E883B76A-5806-934C-8210-2B34FF2262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92BBCA8-97EC-C54D-9F2E-5B7FFD64A9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5603FC-E698-BF41-8CDC-DE46BC7EB834}" type="slidenum">
              <a:rPr lang="en-US" smtClean="0"/>
              <a:t>‹#›</a:t>
            </a:fld>
            <a:endParaRPr lang="en-US"/>
          </a:p>
        </p:txBody>
      </p:sp>
    </p:spTree>
    <p:extLst>
      <p:ext uri="{BB962C8B-B14F-4D97-AF65-F5344CB8AC3E}">
        <p14:creationId xmlns:p14="http://schemas.microsoft.com/office/powerpoint/2010/main" val="39882722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indranik/Project2"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DF465-FB48-1644-A460-DD0F6F79F1A0}"/>
              </a:ext>
            </a:extLst>
          </p:cNvPr>
          <p:cNvSpPr>
            <a:spLocks noGrp="1"/>
          </p:cNvSpPr>
          <p:nvPr>
            <p:ph type="ctrTitle"/>
          </p:nvPr>
        </p:nvSpPr>
        <p:spPr/>
        <p:txBody>
          <a:bodyPr/>
          <a:lstStyle/>
          <a:p>
            <a:r>
              <a:rPr lang="en-US" dirty="0"/>
              <a:t>Reston Transit Stations</a:t>
            </a:r>
            <a:br>
              <a:rPr lang="en-US" dirty="0"/>
            </a:br>
            <a:r>
              <a:rPr lang="en-US" dirty="0"/>
              <a:t>Development  Areas</a:t>
            </a:r>
          </a:p>
        </p:txBody>
      </p:sp>
      <p:sp>
        <p:nvSpPr>
          <p:cNvPr id="3" name="Subtitle 2">
            <a:extLst>
              <a:ext uri="{FF2B5EF4-FFF2-40B4-BE49-F238E27FC236}">
                <a16:creationId xmlns:a16="http://schemas.microsoft.com/office/drawing/2014/main" id="{0F82037D-BB78-D24F-95C9-82FFE235D1DF}"/>
              </a:ext>
            </a:extLst>
          </p:cNvPr>
          <p:cNvSpPr>
            <a:spLocks noGrp="1"/>
          </p:cNvSpPr>
          <p:nvPr>
            <p:ph type="subTitle" idx="1"/>
          </p:nvPr>
        </p:nvSpPr>
        <p:spPr/>
        <p:txBody>
          <a:bodyPr/>
          <a:lstStyle/>
          <a:p>
            <a:r>
              <a:rPr lang="en-US" dirty="0"/>
              <a:t>UCB Data Analytics Project 2</a:t>
            </a:r>
          </a:p>
        </p:txBody>
      </p:sp>
      <p:sp>
        <p:nvSpPr>
          <p:cNvPr id="4" name="TextBox 3">
            <a:extLst>
              <a:ext uri="{FF2B5EF4-FFF2-40B4-BE49-F238E27FC236}">
                <a16:creationId xmlns:a16="http://schemas.microsoft.com/office/drawing/2014/main" id="{2E520BDB-8970-4440-AC8E-46C091EB5405}"/>
              </a:ext>
            </a:extLst>
          </p:cNvPr>
          <p:cNvSpPr txBox="1"/>
          <p:nvPr/>
        </p:nvSpPr>
        <p:spPr>
          <a:xfrm>
            <a:off x="6188149" y="5571460"/>
            <a:ext cx="4586256" cy="646331"/>
          </a:xfrm>
          <a:prstGeom prst="rect">
            <a:avLst/>
          </a:prstGeom>
          <a:noFill/>
        </p:spPr>
        <p:txBody>
          <a:bodyPr wrap="none" rtlCol="0">
            <a:spAutoFit/>
          </a:bodyPr>
          <a:lstStyle/>
          <a:p>
            <a:r>
              <a:rPr lang="en-US" dirty="0" err="1"/>
              <a:t>Niyati</a:t>
            </a:r>
            <a:r>
              <a:rPr lang="en-US" dirty="0"/>
              <a:t> Desai | Guirlyn Olivar | </a:t>
            </a:r>
            <a:r>
              <a:rPr lang="en-US" dirty="0" err="1"/>
              <a:t>Indrani</a:t>
            </a:r>
            <a:r>
              <a:rPr lang="en-US" dirty="0"/>
              <a:t> </a:t>
            </a:r>
            <a:r>
              <a:rPr lang="en-US" dirty="0" err="1"/>
              <a:t>Kompella</a:t>
            </a:r>
            <a:endParaRPr lang="en-US" dirty="0"/>
          </a:p>
          <a:p>
            <a:pPr algn="ctr"/>
            <a:r>
              <a:rPr lang="en-US" dirty="0"/>
              <a:t>June 18 2018</a:t>
            </a:r>
          </a:p>
        </p:txBody>
      </p:sp>
    </p:spTree>
    <p:extLst>
      <p:ext uri="{BB962C8B-B14F-4D97-AF65-F5344CB8AC3E}">
        <p14:creationId xmlns:p14="http://schemas.microsoft.com/office/powerpoint/2010/main" val="2732568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12EFC-CC25-0042-877E-1BF9EE1B4644}"/>
              </a:ext>
            </a:extLst>
          </p:cNvPr>
          <p:cNvSpPr>
            <a:spLocks noGrp="1"/>
          </p:cNvSpPr>
          <p:nvPr>
            <p:ph type="title"/>
          </p:nvPr>
        </p:nvSpPr>
        <p:spPr/>
        <p:txBody>
          <a:bodyPr/>
          <a:lstStyle/>
          <a:p>
            <a:r>
              <a:rPr lang="en-US" dirty="0"/>
              <a:t>Theme</a:t>
            </a:r>
          </a:p>
        </p:txBody>
      </p:sp>
      <p:sp>
        <p:nvSpPr>
          <p:cNvPr id="3" name="Content Placeholder 2">
            <a:extLst>
              <a:ext uri="{FF2B5EF4-FFF2-40B4-BE49-F238E27FC236}">
                <a16:creationId xmlns:a16="http://schemas.microsoft.com/office/drawing/2014/main" id="{9DE0DCB8-9AAA-4348-9F78-DFA6391317C2}"/>
              </a:ext>
            </a:extLst>
          </p:cNvPr>
          <p:cNvSpPr>
            <a:spLocks noGrp="1"/>
          </p:cNvSpPr>
          <p:nvPr>
            <p:ph idx="1"/>
          </p:nvPr>
        </p:nvSpPr>
        <p:spPr/>
        <p:txBody>
          <a:bodyPr>
            <a:normAutofit/>
          </a:bodyPr>
          <a:lstStyle/>
          <a:p>
            <a:r>
              <a:rPr lang="en-US" dirty="0"/>
              <a:t>Reston Transit Station Area Development </a:t>
            </a:r>
          </a:p>
          <a:p>
            <a:pPr lvl="1"/>
            <a:r>
              <a:rPr lang="en-US" sz="1600" dirty="0"/>
              <a:t>Reston is a fast developing area within Fairfax County, VA. The impetus for the development in this area is the recent extension of Washington Metro.</a:t>
            </a:r>
          </a:p>
          <a:p>
            <a:pPr lvl="1"/>
            <a:r>
              <a:rPr lang="en-US" sz="1600" dirty="0"/>
              <a:t>A 2014 Planning Study has re-planned this area to transform this area to include a vibrant mix of uses, with the majority of future development focused near the station locations. The master Plan created three new Transit Station Areas (TSA). Each TSA is further divided into Districts and Sub-Districts. The master Plan has guidance as to how specific areas within these TSA redevelop.</a:t>
            </a:r>
          </a:p>
          <a:p>
            <a:r>
              <a:rPr lang="en-US" dirty="0"/>
              <a:t>Analytics paradigm</a:t>
            </a:r>
          </a:p>
          <a:p>
            <a:pPr lvl="1"/>
            <a:r>
              <a:rPr lang="en-US" sz="1600" dirty="0"/>
              <a:t>This tool will help the County staff and citizens to monitor the current and future development potential/activity for any given area in the TSAs and analyze if the Plan's long-term goals are met. In addition, this tool will let the users to engage in scenario building activity to understand the impacts of specific development plans.</a:t>
            </a:r>
          </a:p>
          <a:p>
            <a:endParaRPr lang="en-US" dirty="0"/>
          </a:p>
          <a:p>
            <a:endParaRPr lang="en-US" dirty="0"/>
          </a:p>
        </p:txBody>
      </p:sp>
    </p:spTree>
    <p:extLst>
      <p:ext uri="{BB962C8B-B14F-4D97-AF65-F5344CB8AC3E}">
        <p14:creationId xmlns:p14="http://schemas.microsoft.com/office/powerpoint/2010/main" val="2831017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AC389-9DFD-0245-B4C3-0D29E3B72935}"/>
              </a:ext>
            </a:extLst>
          </p:cNvPr>
          <p:cNvSpPr>
            <a:spLocks noGrp="1"/>
          </p:cNvSpPr>
          <p:nvPr>
            <p:ph type="title"/>
          </p:nvPr>
        </p:nvSpPr>
        <p:spPr/>
        <p:txBody>
          <a:bodyPr/>
          <a:lstStyle/>
          <a:p>
            <a:r>
              <a:rPr lang="en-US" dirty="0"/>
              <a:t>Coding approach</a:t>
            </a:r>
          </a:p>
        </p:txBody>
      </p:sp>
      <p:sp>
        <p:nvSpPr>
          <p:cNvPr id="3" name="Content Placeholder 2">
            <a:extLst>
              <a:ext uri="{FF2B5EF4-FFF2-40B4-BE49-F238E27FC236}">
                <a16:creationId xmlns:a16="http://schemas.microsoft.com/office/drawing/2014/main" id="{4E169753-2A20-C942-A7C5-FAB9585BA313}"/>
              </a:ext>
            </a:extLst>
          </p:cNvPr>
          <p:cNvSpPr>
            <a:spLocks noGrp="1"/>
          </p:cNvSpPr>
          <p:nvPr>
            <p:ph idx="1"/>
          </p:nvPr>
        </p:nvSpPr>
        <p:spPr/>
        <p:txBody>
          <a:bodyPr>
            <a:normAutofit/>
          </a:bodyPr>
          <a:lstStyle/>
          <a:p>
            <a:r>
              <a:rPr lang="en-US" dirty="0"/>
              <a:t>Full stack web application for a dashboard page with multiple charts</a:t>
            </a:r>
          </a:p>
          <a:p>
            <a:r>
              <a:rPr lang="en-US" dirty="0" err="1"/>
              <a:t>Github</a:t>
            </a:r>
            <a:r>
              <a:rPr lang="en-US" dirty="0"/>
              <a:t> (</a:t>
            </a:r>
            <a:r>
              <a:rPr lang="en-US" dirty="0">
                <a:hlinkClick r:id="rId2"/>
              </a:rPr>
              <a:t>https://github.com/indranik/Project2</a:t>
            </a:r>
            <a:r>
              <a:rPr lang="en-US" dirty="0"/>
              <a:t>) repository from day one</a:t>
            </a:r>
          </a:p>
          <a:p>
            <a:pPr lvl="1"/>
            <a:r>
              <a:rPr lang="en-US" dirty="0"/>
              <a:t>Proposal in </a:t>
            </a:r>
            <a:r>
              <a:rPr lang="en-US" dirty="0" err="1"/>
              <a:t>README.md</a:t>
            </a:r>
            <a:endParaRPr lang="en-US" dirty="0"/>
          </a:p>
          <a:p>
            <a:pPr lvl="1"/>
            <a:r>
              <a:rPr lang="en-US" dirty="0"/>
              <a:t>Use of git Issues to define and assign tasks</a:t>
            </a:r>
          </a:p>
          <a:p>
            <a:pPr lvl="1"/>
            <a:r>
              <a:rPr lang="en-US" dirty="0"/>
              <a:t>Use of git branches to merge updates via pull requests and approvals</a:t>
            </a:r>
          </a:p>
          <a:p>
            <a:r>
              <a:rPr lang="en-US" dirty="0"/>
              <a:t>JS library not used in class:</a:t>
            </a:r>
          </a:p>
          <a:p>
            <a:pPr lvl="1"/>
            <a:r>
              <a:rPr lang="en-US" dirty="0"/>
              <a:t>Slider package</a:t>
            </a:r>
          </a:p>
          <a:p>
            <a:pPr lvl="1"/>
            <a:r>
              <a:rPr lang="en-US" dirty="0"/>
              <a:t>Menu styling and title animation</a:t>
            </a:r>
          </a:p>
          <a:p>
            <a:endParaRPr lang="en-US" dirty="0"/>
          </a:p>
        </p:txBody>
      </p:sp>
    </p:spTree>
    <p:extLst>
      <p:ext uri="{BB962C8B-B14F-4D97-AF65-F5344CB8AC3E}">
        <p14:creationId xmlns:p14="http://schemas.microsoft.com/office/powerpoint/2010/main" val="4270637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552EA-DBE2-5149-89FC-7B219482A5FC}"/>
              </a:ext>
            </a:extLst>
          </p:cNvPr>
          <p:cNvSpPr>
            <a:spLocks noGrp="1"/>
          </p:cNvSpPr>
          <p:nvPr>
            <p:ph type="title"/>
          </p:nvPr>
        </p:nvSpPr>
        <p:spPr/>
        <p:txBody>
          <a:bodyPr/>
          <a:lstStyle/>
          <a:p>
            <a:r>
              <a:rPr lang="en-US" dirty="0"/>
              <a:t>Data munging techniques</a:t>
            </a:r>
          </a:p>
        </p:txBody>
      </p:sp>
      <p:sp>
        <p:nvSpPr>
          <p:cNvPr id="3" name="Content Placeholder 2">
            <a:extLst>
              <a:ext uri="{FF2B5EF4-FFF2-40B4-BE49-F238E27FC236}">
                <a16:creationId xmlns:a16="http://schemas.microsoft.com/office/drawing/2014/main" id="{9550BD71-8C98-014C-8D4D-DBADA2E445C9}"/>
              </a:ext>
            </a:extLst>
          </p:cNvPr>
          <p:cNvSpPr>
            <a:spLocks noGrp="1"/>
          </p:cNvSpPr>
          <p:nvPr>
            <p:ph idx="1"/>
          </p:nvPr>
        </p:nvSpPr>
        <p:spPr/>
        <p:txBody>
          <a:bodyPr>
            <a:normAutofit fontScale="92500" lnSpcReduction="10000"/>
          </a:bodyPr>
          <a:lstStyle/>
          <a:p>
            <a:r>
              <a:rPr lang="en-US" dirty="0"/>
              <a:t>Dataset includes:</a:t>
            </a:r>
          </a:p>
          <a:p>
            <a:pPr lvl="1"/>
            <a:r>
              <a:rPr lang="en-US" dirty="0"/>
              <a:t>Fairfax County's Tax Records and Plan Buildout and development pipeline data in csv, </a:t>
            </a:r>
            <a:r>
              <a:rPr lang="en-US" dirty="0" err="1"/>
              <a:t>json</a:t>
            </a:r>
            <a:r>
              <a:rPr lang="en-US" dirty="0"/>
              <a:t> and </a:t>
            </a:r>
            <a:r>
              <a:rPr lang="en-US" dirty="0" err="1"/>
              <a:t>sqlite</a:t>
            </a:r>
            <a:r>
              <a:rPr lang="en-US" dirty="0"/>
              <a:t> </a:t>
            </a:r>
            <a:r>
              <a:rPr lang="en-US" dirty="0" err="1"/>
              <a:t>db</a:t>
            </a:r>
            <a:r>
              <a:rPr lang="en-US" dirty="0"/>
              <a:t> formats</a:t>
            </a:r>
          </a:p>
          <a:p>
            <a:r>
              <a:rPr lang="en-US" dirty="0"/>
              <a:t>Flask app:</a:t>
            </a:r>
          </a:p>
          <a:p>
            <a:pPr lvl="1"/>
            <a:r>
              <a:rPr lang="en-US" dirty="0"/>
              <a:t>JavaScript logic for DOM elements manipulation</a:t>
            </a:r>
          </a:p>
          <a:p>
            <a:pPr lvl="2"/>
            <a:r>
              <a:rPr lang="en-US" dirty="0"/>
              <a:t>Use of d3/</a:t>
            </a:r>
            <a:r>
              <a:rPr lang="en-US" dirty="0" err="1"/>
              <a:t>svg</a:t>
            </a:r>
            <a:r>
              <a:rPr lang="en-US" dirty="0"/>
              <a:t> for graphics controls</a:t>
            </a:r>
          </a:p>
          <a:p>
            <a:pPr lvl="2"/>
            <a:r>
              <a:rPr lang="en-US" dirty="0"/>
              <a:t>Use of POST/GET methods for data transfer: from user selection to logic for data filtering and calculations and data display.</a:t>
            </a:r>
          </a:p>
          <a:p>
            <a:pPr lvl="1"/>
            <a:r>
              <a:rPr lang="en-US" dirty="0"/>
              <a:t>SQLite database for data manipulation</a:t>
            </a:r>
          </a:p>
          <a:p>
            <a:pPr lvl="2"/>
            <a:r>
              <a:rPr lang="en-US" dirty="0"/>
              <a:t>Use of </a:t>
            </a:r>
            <a:r>
              <a:rPr lang="en-US" dirty="0" err="1"/>
              <a:t>SQLAlchemy</a:t>
            </a:r>
            <a:r>
              <a:rPr lang="en-US" dirty="0"/>
              <a:t> for creating session to retrieve data</a:t>
            </a:r>
          </a:p>
          <a:p>
            <a:pPr lvl="2"/>
            <a:r>
              <a:rPr lang="en-US" dirty="0"/>
              <a:t>Use of </a:t>
            </a:r>
            <a:r>
              <a:rPr lang="en-US" dirty="0" err="1"/>
              <a:t>db</a:t>
            </a:r>
            <a:r>
              <a:rPr lang="en-US" dirty="0"/>
              <a:t> functions like sum to process over the data.</a:t>
            </a:r>
          </a:p>
          <a:p>
            <a:pPr lvl="1"/>
            <a:r>
              <a:rPr lang="en-US" dirty="0"/>
              <a:t>Pandas for shaping data to the Web </a:t>
            </a:r>
          </a:p>
          <a:p>
            <a:pPr lvl="2"/>
            <a:r>
              <a:rPr lang="en-US" dirty="0"/>
              <a:t>Final data manipulation for Web display of user selections</a:t>
            </a:r>
          </a:p>
          <a:p>
            <a:endParaRPr lang="en-US" dirty="0"/>
          </a:p>
        </p:txBody>
      </p:sp>
    </p:spTree>
    <p:extLst>
      <p:ext uri="{BB962C8B-B14F-4D97-AF65-F5344CB8AC3E}">
        <p14:creationId xmlns:p14="http://schemas.microsoft.com/office/powerpoint/2010/main" val="4171156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57BB9-6B91-DE4D-B589-95EA20F9C801}"/>
              </a:ext>
            </a:extLst>
          </p:cNvPr>
          <p:cNvSpPr>
            <a:spLocks noGrp="1"/>
          </p:cNvSpPr>
          <p:nvPr>
            <p:ph type="title"/>
          </p:nvPr>
        </p:nvSpPr>
        <p:spPr/>
        <p:txBody>
          <a:bodyPr/>
          <a:lstStyle/>
          <a:p>
            <a:r>
              <a:rPr lang="en-US" dirty="0"/>
              <a:t>Final Visualizations</a:t>
            </a:r>
          </a:p>
        </p:txBody>
      </p:sp>
      <p:sp>
        <p:nvSpPr>
          <p:cNvPr id="3" name="Content Placeholder 2">
            <a:extLst>
              <a:ext uri="{FF2B5EF4-FFF2-40B4-BE49-F238E27FC236}">
                <a16:creationId xmlns:a16="http://schemas.microsoft.com/office/drawing/2014/main" id="{486C2E11-C2C5-0541-8DD2-93AE4C4A26FC}"/>
              </a:ext>
            </a:extLst>
          </p:cNvPr>
          <p:cNvSpPr>
            <a:spLocks noGrp="1"/>
          </p:cNvSpPr>
          <p:nvPr>
            <p:ph idx="1"/>
          </p:nvPr>
        </p:nvSpPr>
        <p:spPr/>
        <p:txBody>
          <a:bodyPr/>
          <a:lstStyle/>
          <a:p>
            <a:r>
              <a:rPr lang="en-US" dirty="0"/>
              <a:t>User input components: </a:t>
            </a:r>
          </a:p>
          <a:p>
            <a:pPr lvl="1"/>
            <a:r>
              <a:rPr lang="en-US" dirty="0"/>
              <a:t>Dropdown list selection</a:t>
            </a:r>
          </a:p>
          <a:p>
            <a:pPr lvl="1"/>
            <a:r>
              <a:rPr lang="en-US" dirty="0"/>
              <a:t>Map layers</a:t>
            </a:r>
          </a:p>
          <a:p>
            <a:pPr lvl="1"/>
            <a:r>
              <a:rPr lang="en-US" dirty="0"/>
              <a:t>Slider </a:t>
            </a:r>
          </a:p>
          <a:p>
            <a:r>
              <a:rPr lang="en-US" dirty="0"/>
              <a:t>Visualizations</a:t>
            </a:r>
          </a:p>
          <a:p>
            <a:pPr lvl="1"/>
            <a:r>
              <a:rPr lang="en-US" dirty="0"/>
              <a:t>Table summary data</a:t>
            </a:r>
          </a:p>
          <a:p>
            <a:pPr lvl="1"/>
            <a:r>
              <a:rPr lang="en-US" dirty="0"/>
              <a:t>Gauge</a:t>
            </a:r>
          </a:p>
          <a:p>
            <a:pPr lvl="1"/>
            <a:r>
              <a:rPr lang="en-US" dirty="0"/>
              <a:t>Map pins</a:t>
            </a:r>
          </a:p>
          <a:p>
            <a:pPr lvl="1"/>
            <a:r>
              <a:rPr lang="en-US" dirty="0"/>
              <a:t>Bar plots</a:t>
            </a:r>
          </a:p>
        </p:txBody>
      </p:sp>
      <p:pic>
        <p:nvPicPr>
          <p:cNvPr id="5" name="Picture 4">
            <a:extLst>
              <a:ext uri="{FF2B5EF4-FFF2-40B4-BE49-F238E27FC236}">
                <a16:creationId xmlns:a16="http://schemas.microsoft.com/office/drawing/2014/main" id="{691D4F2A-D3D9-5144-92B4-04E3D7899BEA}"/>
              </a:ext>
            </a:extLst>
          </p:cNvPr>
          <p:cNvPicPr>
            <a:picLocks noChangeAspect="1"/>
          </p:cNvPicPr>
          <p:nvPr/>
        </p:nvPicPr>
        <p:blipFill>
          <a:blip r:embed="rId2"/>
          <a:stretch>
            <a:fillRect/>
          </a:stretch>
        </p:blipFill>
        <p:spPr>
          <a:xfrm>
            <a:off x="7563114" y="537612"/>
            <a:ext cx="3976686" cy="2187332"/>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85A08C00-E402-7E4B-B08D-BB8CD1616A88}"/>
              </a:ext>
            </a:extLst>
          </p:cNvPr>
          <p:cNvPicPr>
            <a:picLocks noChangeAspect="1"/>
          </p:cNvPicPr>
          <p:nvPr/>
        </p:nvPicPr>
        <p:blipFill>
          <a:blip r:embed="rId3"/>
          <a:stretch>
            <a:fillRect/>
          </a:stretch>
        </p:blipFill>
        <p:spPr>
          <a:xfrm>
            <a:off x="4577551" y="2724944"/>
            <a:ext cx="3695179" cy="2068512"/>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DDB847B4-22C1-3C43-95A0-82B96157035C}"/>
              </a:ext>
            </a:extLst>
          </p:cNvPr>
          <p:cNvPicPr>
            <a:picLocks noChangeAspect="1"/>
          </p:cNvPicPr>
          <p:nvPr/>
        </p:nvPicPr>
        <p:blipFill rotWithShape="1">
          <a:blip r:embed="rId4"/>
          <a:srcRect r="16426"/>
          <a:stretch/>
        </p:blipFill>
        <p:spPr>
          <a:xfrm>
            <a:off x="8514553" y="3013032"/>
            <a:ext cx="3419210" cy="309408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702599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TotalTime>
  <Words>382</Words>
  <Application>Microsoft Macintosh PowerPoint</Application>
  <PresentationFormat>Widescreen</PresentationFormat>
  <Paragraphs>41</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Reston Transit Stations Development  Areas</vt:lpstr>
      <vt:lpstr>Theme</vt:lpstr>
      <vt:lpstr>Coding approach</vt:lpstr>
      <vt:lpstr>Data munging techniques</vt:lpstr>
      <vt:lpstr>Final Visualizations</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2</dc:title>
  <dc:creator>Guirlyn Olivar</dc:creator>
  <cp:lastModifiedBy>Guirlyn Olivar</cp:lastModifiedBy>
  <cp:revision>6</cp:revision>
  <dcterms:created xsi:type="dcterms:W3CDTF">2018-06-18T14:42:14Z</dcterms:created>
  <dcterms:modified xsi:type="dcterms:W3CDTF">2018-06-18T16:22:51Z</dcterms:modified>
</cp:coreProperties>
</file>

<file path=docProps/thumbnail.jpeg>
</file>